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8"/>
    <p:sldId id="258" r:id="rId9"/>
    <p:sldId id="259" r:id="rId10"/>
    <p:sldId id="260" r:id="rId11"/>
    <p:sldId id="261" r:id="rId12"/>
    <p:sldId id="262" r:id="rId13"/>
    <p:sldId id="263" r:id="rId14"/>
    <p:sldId id="264"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Right Triangle 4"/>
          <p:cNvSpPr/>
          <p:nvPr/>
        </p:nvSpPr>
        <p:spPr>
          <a:xfrm rot="10800000">
            <a:off x="5943600" y="54864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Parallelogram 5"/>
          <p:cNvSpPr/>
          <p:nvPr/>
        </p:nvSpPr>
        <p:spPr>
          <a:xfrm>
            <a:off x="4114800" y="612648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Parallelogram 6"/>
          <p:cNvSpPr/>
          <p:nvPr/>
        </p:nvSpPr>
        <p:spPr>
          <a:xfrm>
            <a:off x="3657600" y="576072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ounded Rectangle 7"/>
          <p:cNvSpPr/>
          <p:nvPr/>
        </p:nvSpPr>
        <p:spPr>
          <a:xfrm>
            <a:off x="3200400" y="1188720"/>
            <a:ext cx="2743200" cy="822960"/>
          </a:xfrm>
          <a:prstGeom prst="roundRect">
            <a:avLst/>
          </a:prstGeom>
          <a:solidFill>
            <a:srgbClr val="5DB7D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Oval 8"/>
          <p:cNvSpPr/>
          <p:nvPr/>
        </p:nvSpPr>
        <p:spPr>
          <a:xfrm>
            <a:off x="3337560" y="1417320"/>
            <a:ext cx="365760" cy="365760"/>
          </a:xfrm>
          <a:prstGeom prst="ellipse">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3749039" y="1325880"/>
            <a:ext cx="2011680" cy="548640"/>
          </a:xfrm>
          <a:prstGeom prst="rect">
            <a:avLst/>
          </a:prstGeom>
          <a:noFill/>
        </p:spPr>
        <p:txBody>
          <a:bodyPr wrap="none">
            <a:spAutoFit/>
          </a:bodyPr>
          <a:lstStyle/>
          <a:p>
            <a:pPr>
              <a:defRPr sz="3200" b="1">
                <a:solidFill>
                  <a:srgbClr val="0D1B2A"/>
                </a:solidFill>
                <a:latin typeface="Comic Sans MS"/>
              </a:defRPr>
            </a:pPr>
            <a:r>
              <a:t>ModelIt!</a:t>
            </a:r>
          </a:p>
        </p:txBody>
      </p:sp>
      <p:pic>
        <p:nvPicPr>
          <p:cNvPr id="11" name="Picture 10" descr="G09L2-L06-cover.png"/>
          <p:cNvPicPr>
            <a:picLocks noChangeAspect="1"/>
          </p:cNvPicPr>
          <p:nvPr/>
        </p:nvPicPr>
        <p:blipFill>
          <a:blip r:embed="rId2"/>
          <a:stretch>
            <a:fillRect/>
          </a:stretch>
        </p:blipFill>
        <p:spPr>
          <a:xfrm>
            <a:off x="594360" y="4114800"/>
            <a:ext cx="2286000" cy="2286000"/>
          </a:xfrm>
          <a:prstGeom prst="rect">
            <a:avLst/>
          </a:prstGeom>
        </p:spPr>
      </p:pic>
      <p:sp>
        <p:nvSpPr>
          <p:cNvPr id="12" name="TextBox 11"/>
          <p:cNvSpPr txBox="1"/>
          <p:nvPr/>
        </p:nvSpPr>
        <p:spPr>
          <a:xfrm>
            <a:off x="914400" y="2286000"/>
            <a:ext cx="7315200" cy="548640"/>
          </a:xfrm>
          <a:prstGeom prst="rect">
            <a:avLst/>
          </a:prstGeom>
          <a:noFill/>
        </p:spPr>
        <p:txBody>
          <a:bodyPr wrap="none">
            <a:spAutoFit/>
          </a:bodyPr>
          <a:lstStyle/>
          <a:p>
            <a:pPr algn="ctr">
              <a:defRPr sz="2200" b="1">
                <a:solidFill>
                  <a:srgbClr val="0D1B2A"/>
                </a:solidFill>
              </a:defRPr>
            </a:pPr>
            <a:r>
              <a:t>Student Lesson</a:t>
            </a:r>
          </a:p>
        </p:txBody>
      </p:sp>
      <p:sp>
        <p:nvSpPr>
          <p:cNvPr id="13" name="TextBox 12"/>
          <p:cNvSpPr txBox="1"/>
          <p:nvPr/>
        </p:nvSpPr>
        <p:spPr>
          <a:xfrm>
            <a:off x="457200" y="2743200"/>
            <a:ext cx="8229600" cy="1097280"/>
          </a:xfrm>
          <a:prstGeom prst="rect">
            <a:avLst/>
          </a:prstGeom>
          <a:noFill/>
        </p:spPr>
        <p:txBody>
          <a:bodyPr wrap="square">
            <a:spAutoFit/>
          </a:bodyPr>
          <a:lstStyle/>
          <a:p>
            <a:pPr algn="ctr">
              <a:defRPr sz="3800" b="1">
                <a:solidFill>
                  <a:srgbClr val="1A4780"/>
                </a:solidFill>
              </a:defRPr>
            </a:pPr>
            <a:r>
              <a:t>The Water-Energy-Food Nexus: Three Crises, One System</a:t>
            </a:r>
          </a:p>
          <a:p>
            <a:pPr algn="ctr">
              <a:defRPr sz="1500" i="1">
                <a:solidFill>
                  <a:srgbClr val="1A1A2E"/>
                </a:solidFill>
              </a:defRPr>
            </a:pPr>
            <a:r>
              <a:t>Modeling Coupled Resource Systems Under Population Pressure</a:t>
            </a:r>
          </a:p>
        </p:txBody>
      </p:sp>
      <p:sp>
        <p:nvSpPr>
          <p:cNvPr id="14" name="TextBox 13"/>
          <p:cNvSpPr txBox="1"/>
          <p:nvPr/>
        </p:nvSpPr>
        <p:spPr>
          <a:xfrm>
            <a:off x="5486400" y="5029200"/>
            <a:ext cx="3200400" cy="731520"/>
          </a:xfrm>
          <a:prstGeom prst="rect">
            <a:avLst/>
          </a:prstGeom>
          <a:noFill/>
        </p:spPr>
        <p:txBody>
          <a:bodyPr wrap="none">
            <a:spAutoFit/>
          </a:bodyPr>
          <a:lstStyle/>
          <a:p>
            <a:pPr algn="r">
              <a:defRPr sz="1400" b="1">
                <a:solidFill>
                  <a:srgbClr val="2E86AB"/>
                </a:solidFill>
              </a:defRPr>
            </a:pPr>
            <a:r>
              <a:t>NGSS: HS-ESS3-4, HS-ETS1-2</a:t>
            </a:r>
          </a:p>
          <a:p>
            <a:pPr algn="r">
              <a:defRPr sz="1200">
                <a:solidFill>
                  <a:srgbClr val="1A1A2E"/>
                </a:solidFill>
              </a:defRPr>
            </a:pPr>
            <a:r>
              <a:t>9th Grade — Level 2: Advanced</a:t>
            </a:r>
          </a:p>
        </p:txBody>
      </p:sp>
      <p:sp>
        <p:nvSpPr>
          <p:cNvPr id="15" name="TextBox 14"/>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1/9</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You Will Learn Today</a:t>
            </a:r>
          </a:p>
        </p:txBody>
      </p:sp>
      <p:sp>
        <p:nvSpPr>
          <p:cNvPr id="6" name="TextBox 5"/>
          <p:cNvSpPr txBox="1"/>
          <p:nvPr/>
        </p:nvSpPr>
        <p:spPr>
          <a:xfrm>
            <a:off x="457200" y="2011680"/>
            <a:ext cx="4114800" cy="4114800"/>
          </a:xfrm>
          <a:prstGeom prst="rect">
            <a:avLst/>
          </a:prstGeom>
          <a:noFill/>
        </p:spPr>
        <p:txBody>
          <a:bodyPr wrap="square">
            <a:spAutoFit/>
          </a:bodyPr>
          <a:lstStyle/>
          <a:p>
            <a:pPr>
              <a:defRPr sz="2000" b="1">
                <a:solidFill>
                  <a:srgbClr val="1A4780"/>
                </a:solidFill>
              </a:defRPr>
            </a:pPr>
            <a:r>
              <a:t>Learning Goals</a:t>
            </a:r>
          </a:p>
          <a:p>
            <a:pPr>
              <a:spcBef>
                <a:spcPts val="800"/>
              </a:spcBef>
              <a:defRPr sz="1600">
                <a:solidFill>
                  <a:srgbClr val="1A1A2E"/>
                </a:solidFill>
              </a:defRPr>
            </a:pPr>
            <a:r>
              <a:t>  *  Model how water, energy, and food production systems are interconnected through feedback loops</a:t>
            </a:r>
          </a:p>
          <a:p>
            <a:pPr>
              <a:spcBef>
                <a:spcPts val="800"/>
              </a:spcBef>
              <a:defRPr sz="1600">
                <a:solidFill>
                  <a:srgbClr val="1A1A2E"/>
                </a:solidFill>
              </a:defRPr>
            </a:pPr>
            <a:r>
              <a:t>  *  Analyze trade-offs that occur when optimizing one resource at the expense of others</a:t>
            </a:r>
          </a:p>
          <a:p>
            <a:pPr>
              <a:spcBef>
                <a:spcPts val="800"/>
              </a:spcBef>
              <a:defRPr sz="1600">
                <a:solidFill>
                  <a:srgbClr val="1A1A2E"/>
                </a:solidFill>
              </a:defRPr>
            </a:pPr>
            <a:r>
              <a:t>  *  Evaluate how population growth amplifies stress across all three coupled systems</a:t>
            </a:r>
          </a:p>
          <a:p>
            <a:pPr>
              <a:spcBef>
                <a:spcPts val="800"/>
              </a:spcBef>
              <a:defRPr sz="1600">
                <a:solidFill>
                  <a:srgbClr val="1A1A2E"/>
                </a:solidFill>
              </a:defRPr>
            </a:pPr>
            <a:r>
              <a:t>  *  Design sustainable resource management strategies that balance competing demands</a:t>
            </a:r>
          </a:p>
        </p:txBody>
      </p:sp>
      <p:sp>
        <p:nvSpPr>
          <p:cNvPr id="7" name="TextBox 6"/>
          <p:cNvSpPr txBox="1"/>
          <p:nvPr/>
        </p:nvSpPr>
        <p:spPr>
          <a:xfrm>
            <a:off x="4754880" y="2011680"/>
            <a:ext cx="3931920" cy="4114800"/>
          </a:xfrm>
          <a:prstGeom prst="rect">
            <a:avLst/>
          </a:prstGeom>
          <a:noFill/>
        </p:spPr>
        <p:txBody>
          <a:bodyPr wrap="square">
            <a:spAutoFit/>
          </a:bodyPr>
          <a:lstStyle/>
          <a:p>
            <a:pPr>
              <a:defRPr sz="2000" b="1">
                <a:solidFill>
                  <a:srgbClr val="1A4780"/>
                </a:solidFill>
              </a:defRPr>
            </a:pPr>
            <a:r>
              <a:t>Key Vocabulary</a:t>
            </a:r>
          </a:p>
          <a:p>
            <a:pPr>
              <a:spcBef>
                <a:spcPts val="800"/>
              </a:spcBef>
              <a:defRPr sz="1500" b="1">
                <a:solidFill>
                  <a:srgbClr val="0D1B2A"/>
                </a:solidFill>
              </a:defRPr>
            </a:pPr>
            <a:r>
              <a:t>  Nexus Thinking</a:t>
            </a:r>
          </a:p>
          <a:p>
            <a:pPr>
              <a:defRPr sz="1300" i="1">
                <a:solidFill>
                  <a:srgbClr val="1A1A2E"/>
                </a:solidFill>
              </a:defRPr>
            </a:pPr>
            <a:r>
              <a:t>     An analytical approach that considers the interconnections between water, energy, and food systems rather than managing them in isolation</a:t>
            </a:r>
          </a:p>
          <a:p>
            <a:pPr>
              <a:spcBef>
                <a:spcPts val="800"/>
              </a:spcBef>
              <a:defRPr sz="1500" b="1">
                <a:solidFill>
                  <a:srgbClr val="0D1B2A"/>
                </a:solidFill>
              </a:defRPr>
            </a:pPr>
            <a:r>
              <a:t>  Resource Trade-off</a:t>
            </a:r>
          </a:p>
          <a:p>
            <a:pPr>
              <a:defRPr sz="1300" i="1">
                <a:solidFill>
                  <a:srgbClr val="1A1A2E"/>
                </a:solidFill>
              </a:defRPr>
            </a:pPr>
            <a:r>
              <a:t>     A situation where increasing the supply of one resource requires consuming more of another, creating competition between systems</a:t>
            </a:r>
          </a:p>
          <a:p>
            <a:pPr>
              <a:spcBef>
                <a:spcPts val="800"/>
              </a:spcBef>
              <a:defRPr sz="1500" b="1">
                <a:solidFill>
                  <a:srgbClr val="0D1B2A"/>
                </a:solidFill>
              </a:defRPr>
            </a:pPr>
            <a:r>
              <a:t>  Carrying Capacity</a:t>
            </a:r>
          </a:p>
          <a:p>
            <a:pPr>
              <a:defRPr sz="1300" i="1">
                <a:solidFill>
                  <a:srgbClr val="1A1A2E"/>
                </a:solidFill>
              </a:defRPr>
            </a:pPr>
            <a:r>
              <a:t>     The maximum population that a region can sustain given its water, energy, and food production capabilities</a:t>
            </a:r>
          </a:p>
          <a:p>
            <a:pPr>
              <a:spcBef>
                <a:spcPts val="800"/>
              </a:spcBef>
              <a:defRPr sz="1500" b="1">
                <a:solidFill>
                  <a:srgbClr val="0D1B2A"/>
                </a:solidFill>
              </a:defRPr>
            </a:pPr>
            <a:r>
              <a:t>  Circular Economy</a:t>
            </a:r>
          </a:p>
          <a:p>
            <a:pPr>
              <a:defRPr sz="1300" i="1">
                <a:solidFill>
                  <a:srgbClr val="1A1A2E"/>
                </a:solidFill>
              </a:defRPr>
            </a:pPr>
            <a:r>
              <a:t>     An economic system that minimizes waste by recycling outputs from one process as inputs to another</a:t>
            </a:r>
          </a:p>
        </p:txBody>
      </p:sp>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2/9</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The Big Question</a:t>
            </a:r>
          </a:p>
        </p:txBody>
      </p:sp>
      <p:sp>
        <p:nvSpPr>
          <p:cNvPr id="6" name="TextBox 5"/>
          <p:cNvSpPr txBox="1"/>
          <p:nvPr/>
        </p:nvSpPr>
        <p:spPr>
          <a:xfrm>
            <a:off x="731520" y="2011680"/>
            <a:ext cx="7680960" cy="914400"/>
          </a:xfrm>
          <a:prstGeom prst="rect">
            <a:avLst/>
          </a:prstGeom>
          <a:noFill/>
        </p:spPr>
        <p:txBody>
          <a:bodyPr wrap="square">
            <a:spAutoFit/>
          </a:bodyPr>
          <a:lstStyle/>
          <a:p>
            <a:pPr algn="ctr">
              <a:defRPr sz="2600" b="1">
                <a:solidFill>
                  <a:srgbClr val="1A4780"/>
                </a:solidFill>
              </a:defRPr>
            </a:pPr>
            <a:r>
              <a:t>Why does solving one resource crisis often make another worse?</a:t>
            </a:r>
          </a:p>
        </p:txBody>
      </p:sp>
      <p:sp>
        <p:nvSpPr>
          <p:cNvPr id="7" name="TextBox 6"/>
          <p:cNvSpPr txBox="1"/>
          <p:nvPr/>
        </p:nvSpPr>
        <p:spPr>
          <a:xfrm>
            <a:off x="731520" y="3108960"/>
            <a:ext cx="4114800" cy="1371600"/>
          </a:xfrm>
          <a:prstGeom prst="rect">
            <a:avLst/>
          </a:prstGeom>
          <a:noFill/>
        </p:spPr>
        <p:txBody>
          <a:bodyPr wrap="square">
            <a:spAutoFit/>
          </a:bodyPr>
          <a:lstStyle/>
          <a:p>
            <a:pPr>
              <a:defRPr sz="1600">
                <a:solidFill>
                  <a:srgbClr val="1A1A2E"/>
                </a:solidFill>
              </a:defRPr>
            </a:pPr>
            <a:r>
              <a:t>Modeling Coupled Resource Systems Under Population Pressure. Today we'll build a MODEL to discover the answer!</a:t>
            </a:r>
          </a:p>
        </p:txBody>
      </p:sp>
      <p:pic>
        <p:nvPicPr>
          <p:cNvPr id="8" name="Picture 7" descr="G09L2-L06-landscape.png"/>
          <p:cNvPicPr>
            <a:picLocks noChangeAspect="1"/>
          </p:cNvPicPr>
          <p:nvPr/>
        </p:nvPicPr>
        <p:blipFill>
          <a:blip r:embed="rId2"/>
          <a:stretch>
            <a:fillRect/>
          </a:stretch>
        </p:blipFill>
        <p:spPr>
          <a:xfrm>
            <a:off x="5303520" y="292608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3/9</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Today We Will Build a Model!</a:t>
            </a:r>
          </a:p>
        </p:txBody>
      </p:sp>
      <p:sp>
        <p:nvSpPr>
          <p:cNvPr id="6" name="TextBox 5"/>
          <p:cNvSpPr txBox="1"/>
          <p:nvPr/>
        </p:nvSpPr>
        <p:spPr>
          <a:xfrm>
            <a:off x="548640" y="1920240"/>
            <a:ext cx="4754880" cy="4114800"/>
          </a:xfrm>
          <a:prstGeom prst="rect">
            <a:avLst/>
          </a:prstGeom>
          <a:noFill/>
        </p:spPr>
        <p:txBody>
          <a:bodyPr wrap="square">
            <a:spAutoFit/>
          </a:bodyPr>
          <a:lstStyle/>
          <a:p>
            <a:pPr>
              <a:defRPr sz="1600" i="1">
                <a:solidFill>
                  <a:srgbClr val="2E86AB"/>
                </a:solidFill>
              </a:defRPr>
            </a:pPr>
            <a:r>
              <a:t>A model helps us understand complex systems!</a:t>
            </a:r>
          </a:p>
          <a:p>
            <a:pPr>
              <a:spcBef>
                <a:spcPts val="1000"/>
              </a:spcBef>
              <a:defRPr sz="1700" b="1">
                <a:solidFill>
                  <a:srgbClr val="1A4780"/>
                </a:solidFill>
              </a:defRPr>
            </a:pPr>
            <a:r>
              <a:t>1. LOCATE</a:t>
            </a:r>
          </a:p>
          <a:p>
            <a:pPr>
              <a:defRPr sz="1400">
                <a:solidFill>
                  <a:srgbClr val="1A1A2E"/>
                </a:solidFill>
              </a:defRPr>
            </a:pPr>
            <a:r>
              <a:t>     Identify the COMPONENTS (parts) of the system</a:t>
            </a:r>
          </a:p>
          <a:p>
            <a:pPr>
              <a:spcBef>
                <a:spcPts val="1000"/>
              </a:spcBef>
              <a:defRPr sz="1700" b="1">
                <a:solidFill>
                  <a:srgbClr val="1A4780"/>
                </a:solidFill>
              </a:defRPr>
            </a:pPr>
            <a:r>
              <a:t>2. ESTABLISH</a:t>
            </a:r>
          </a:p>
          <a:p>
            <a:pPr>
              <a:defRPr sz="1400">
                <a:solidFill>
                  <a:srgbClr val="1A1A2E"/>
                </a:solidFill>
              </a:defRPr>
            </a:pPr>
            <a:r>
              <a:t>     Connect them with RELATIONSHIPS (+ or -)</a:t>
            </a:r>
          </a:p>
          <a:p>
            <a:pPr>
              <a:spcBef>
                <a:spcPts val="1000"/>
              </a:spcBef>
              <a:defRPr sz="1700" b="1">
                <a:solidFill>
                  <a:srgbClr val="1A4780"/>
                </a:solidFill>
              </a:defRPr>
            </a:pPr>
            <a:r>
              <a:t>3. VISUALIZE</a:t>
            </a:r>
          </a:p>
          <a:p>
            <a:pPr>
              <a:defRPr sz="1400">
                <a:solidFill>
                  <a:srgbClr val="1A1A2E"/>
                </a:solidFill>
              </a:defRPr>
            </a:pPr>
            <a:r>
              <a:t>     Build your model in ModelIt!</a:t>
            </a:r>
          </a:p>
          <a:p>
            <a:pPr>
              <a:spcBef>
                <a:spcPts val="1000"/>
              </a:spcBef>
              <a:defRPr sz="1700" b="1">
                <a:solidFill>
                  <a:srgbClr val="1A4780"/>
                </a:solidFill>
              </a:defRPr>
            </a:pPr>
            <a:r>
              <a:t>4. EVALUATE</a:t>
            </a:r>
          </a:p>
          <a:p>
            <a:pPr>
              <a:defRPr sz="1400">
                <a:solidFill>
                  <a:srgbClr val="1A1A2E"/>
                </a:solidFill>
              </a:defRPr>
            </a:pPr>
            <a:r>
              <a:t>     Run SIMULATIONS to test scenarios</a:t>
            </a:r>
          </a:p>
          <a:p>
            <a:pPr>
              <a:spcBef>
                <a:spcPts val="1000"/>
              </a:spcBef>
              <a:defRPr sz="1700" b="1">
                <a:solidFill>
                  <a:srgbClr val="1A4780"/>
                </a:solidFill>
              </a:defRPr>
            </a:pPr>
            <a:r>
              <a:t>5. REVISE</a:t>
            </a:r>
          </a:p>
          <a:p>
            <a:pPr>
              <a:defRPr sz="1400">
                <a:solidFill>
                  <a:srgbClr val="1A1A2E"/>
                </a:solidFill>
              </a:defRPr>
            </a:pPr>
            <a:r>
              <a:t>     Improve your model based on evidence</a:t>
            </a:r>
          </a:p>
        </p:txBody>
      </p:sp>
      <p:pic>
        <p:nvPicPr>
          <p:cNvPr id="7" name="Picture 6" descr="G09L2-L06-modeling.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4/9</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1: Sort the Components</a:t>
            </a:r>
          </a:p>
        </p:txBody>
      </p:sp>
      <p:sp>
        <p:nvSpPr>
          <p:cNvPr id="6" name="TextBox 5"/>
          <p:cNvSpPr txBox="1"/>
          <p:nvPr/>
        </p:nvSpPr>
        <p:spPr>
          <a:xfrm>
            <a:off x="548640" y="1920240"/>
            <a:ext cx="4389120" cy="914400"/>
          </a:xfrm>
          <a:prstGeom prst="rect">
            <a:avLst/>
          </a:prstGeom>
          <a:noFill/>
        </p:spPr>
        <p:txBody>
          <a:bodyPr wrap="square">
            <a:spAutoFit/>
          </a:bodyPr>
          <a:lstStyle/>
          <a:p>
            <a:pPr>
              <a:defRPr sz="1500">
                <a:solidFill>
                  <a:srgbClr val="1A1A2E"/>
                </a:solidFill>
              </a:defRPr>
            </a:pPr>
            <a:r>
              <a:t>Sort these components into EXTERNAL (inputs from outside) and INTERNAL (inside the system):</a:t>
            </a:r>
          </a:p>
        </p:txBody>
      </p:sp>
      <p:sp>
        <p:nvSpPr>
          <p:cNvPr id="7" name="TextBox 6"/>
          <p:cNvSpPr txBox="1"/>
          <p:nvPr/>
        </p:nvSpPr>
        <p:spPr>
          <a:xfrm>
            <a:off x="548640" y="2743200"/>
            <a:ext cx="4389120" cy="2286000"/>
          </a:xfrm>
          <a:prstGeom prst="rect">
            <a:avLst/>
          </a:prstGeom>
          <a:noFill/>
        </p:spPr>
        <p:txBody>
          <a:bodyPr wrap="square">
            <a:spAutoFit/>
          </a:bodyPr>
          <a:lstStyle/>
          <a:p>
            <a:pPr>
              <a:defRPr sz="1800" b="1">
                <a:solidFill>
                  <a:srgbClr val="1A4780"/>
                </a:solidFill>
              </a:defRPr>
            </a:pPr>
            <a:r>
              <a:t>Your Components:</a:t>
            </a:r>
          </a:p>
          <a:p>
            <a:pPr>
              <a:spcBef>
                <a:spcPts val="600"/>
              </a:spcBef>
              <a:defRPr sz="1600"/>
            </a:pPr>
            <a:r>
              <a:t>     *  Water Availability</a:t>
            </a:r>
          </a:p>
          <a:p>
            <a:pPr>
              <a:spcBef>
                <a:spcPts val="600"/>
              </a:spcBef>
              <a:defRPr sz="1600"/>
            </a:pPr>
            <a:r>
              <a:t>     *  Energy Production</a:t>
            </a:r>
          </a:p>
          <a:p>
            <a:pPr>
              <a:spcBef>
                <a:spcPts val="600"/>
              </a:spcBef>
              <a:defRPr sz="1600"/>
            </a:pPr>
            <a:r>
              <a:t>     *  Agricultural Output</a:t>
            </a:r>
          </a:p>
          <a:p>
            <a:pPr>
              <a:spcBef>
                <a:spcPts val="600"/>
              </a:spcBef>
              <a:defRPr sz="1600"/>
            </a:pPr>
            <a:r>
              <a:t>     *  Population Demand</a:t>
            </a:r>
          </a:p>
          <a:p>
            <a:pPr>
              <a:spcBef>
                <a:spcPts val="600"/>
              </a:spcBef>
              <a:defRPr sz="1600"/>
            </a:pPr>
            <a:r>
              <a:t>     *  Industrial Usage</a:t>
            </a:r>
          </a:p>
          <a:p>
            <a:pPr>
              <a:spcBef>
                <a:spcPts val="600"/>
              </a:spcBef>
              <a:defRPr sz="1600"/>
            </a:pPr>
            <a:r>
              <a:t>     *  Wastewater Recycling</a:t>
            </a:r>
          </a:p>
        </p:txBody>
      </p:sp>
      <p:sp>
        <p:nvSpPr>
          <p:cNvPr id="8" name="TextBox 7"/>
          <p:cNvSpPr txBox="1"/>
          <p:nvPr/>
        </p:nvSpPr>
        <p:spPr>
          <a:xfrm>
            <a:off x="548640" y="5029200"/>
            <a:ext cx="4389120" cy="914400"/>
          </a:xfrm>
          <a:prstGeom prst="rect">
            <a:avLst/>
          </a:prstGeom>
          <a:noFill/>
        </p:spPr>
        <p:txBody>
          <a:bodyPr wrap="square">
            <a:spAutoFit/>
          </a:bodyPr>
          <a:lstStyle/>
          <a:p>
            <a:pPr>
              <a:defRPr sz="1400" i="1">
                <a:solidFill>
                  <a:srgbClr val="2E86AB"/>
                </a:solidFill>
              </a:defRPr>
            </a:pPr>
            <a:r>
              <a:t>Think: Which components can we control? Which happen on their own?</a:t>
            </a:r>
          </a:p>
        </p:txBody>
      </p:sp>
      <p:pic>
        <p:nvPicPr>
          <p:cNvPr id="9" name="Picture 8" descr="G09L2-L06-discussion.png"/>
          <p:cNvPicPr>
            <a:picLocks noChangeAspect="1"/>
          </p:cNvPicPr>
          <p:nvPr/>
        </p:nvPicPr>
        <p:blipFill>
          <a:blip r:embed="rId2"/>
          <a:stretch>
            <a:fillRect/>
          </a:stretch>
        </p:blipFill>
        <p:spPr>
          <a:xfrm>
            <a:off x="5212079" y="1920240"/>
            <a:ext cx="3474720" cy="3474720"/>
          </a:xfrm>
          <a:prstGeom prst="rect">
            <a:avLst/>
          </a:prstGeom>
        </p:spPr>
      </p:pic>
      <p:sp>
        <p:nvSpPr>
          <p:cNvPr id="10" name="TextBox 9"/>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5/9</a:t>
            </a: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2: Connect with Arrows</a:t>
            </a:r>
          </a:p>
        </p:txBody>
      </p:sp>
      <p:sp>
        <p:nvSpPr>
          <p:cNvPr id="6" name="TextBox 5"/>
          <p:cNvSpPr txBox="1"/>
          <p:nvPr/>
        </p:nvSpPr>
        <p:spPr>
          <a:xfrm>
            <a:off x="457200" y="1920240"/>
            <a:ext cx="5029200" cy="2743200"/>
          </a:xfrm>
          <a:prstGeom prst="rect">
            <a:avLst/>
          </a:prstGeom>
          <a:noFill/>
        </p:spPr>
        <p:txBody>
          <a:bodyPr wrap="square">
            <a:spAutoFit/>
          </a:bodyPr>
          <a:lstStyle/>
          <a:p>
            <a:pPr>
              <a:defRPr sz="1700"/>
            </a:pPr>
            <a:r>
              <a:t>Draw arrows to show HOW components affect each other:</a:t>
            </a:r>
          </a:p>
          <a:p>
            <a:pPr>
              <a:spcBef>
                <a:spcPts val="1400"/>
              </a:spcBef>
              <a:defRPr sz="1600" b="1">
                <a:solidFill>
                  <a:srgbClr val="228B22"/>
                </a:solidFill>
              </a:defRPr>
            </a:pPr>
            <a:r>
              <a:t>(+) POSITIVE Relationship</a:t>
            </a:r>
          </a:p>
          <a:p>
            <a:pPr>
              <a:defRPr sz="1400"/>
            </a:pPr>
            <a:r>
              <a:t>     When one goes UP, the other goes UP too</a:t>
            </a:r>
          </a:p>
          <a:p>
            <a:pPr>
              <a:spcBef>
                <a:spcPts val="1400"/>
              </a:spcBef>
              <a:defRPr sz="1600" b="1">
                <a:solidFill>
                  <a:srgbClr val="DC143C"/>
                </a:solidFill>
              </a:defRPr>
            </a:pPr>
            <a:r>
              <a:t>(-) NEGATIVE Relationship</a:t>
            </a:r>
          </a:p>
          <a:p>
            <a:pPr>
              <a:defRPr sz="1400"/>
            </a:pPr>
            <a:r>
              <a:t>     When one goes UP, the other goes DOWN</a:t>
            </a:r>
          </a:p>
        </p:txBody>
      </p:sp>
      <p:sp>
        <p:nvSpPr>
          <p:cNvPr id="7" name="TextBox 6"/>
          <p:cNvSpPr txBox="1"/>
          <p:nvPr/>
        </p:nvSpPr>
        <p:spPr>
          <a:xfrm>
            <a:off x="457200" y="4754880"/>
            <a:ext cx="5029200" cy="1371600"/>
          </a:xfrm>
          <a:prstGeom prst="rect">
            <a:avLst/>
          </a:prstGeom>
          <a:noFill/>
        </p:spPr>
        <p:txBody>
          <a:bodyPr wrap="square">
            <a:spAutoFit/>
          </a:bodyPr>
          <a:lstStyle/>
          <a:p>
            <a:pPr>
              <a:defRPr sz="1600" b="1">
                <a:solidFill>
                  <a:srgbClr val="1A4780"/>
                </a:solidFill>
              </a:defRPr>
            </a:pPr>
            <a:r>
              <a:t>Think About It:</a:t>
            </a:r>
          </a:p>
          <a:p>
            <a:pPr>
              <a:spcBef>
                <a:spcPts val="600"/>
              </a:spcBef>
              <a:defRPr sz="1500" i="1"/>
            </a:pPr>
            <a:r>
              <a:t>If you increase Energy Production to meet Population Demand, what happens to Water Availability? If Water drops, what happens to Agricultural Output? How do you solve all three simultaneously?</a:t>
            </a:r>
          </a:p>
        </p:txBody>
      </p:sp>
      <p:pic>
        <p:nvPicPr>
          <p:cNvPr id="8" name="Picture 7" descr="G09L2-L06-discussion.png"/>
          <p:cNvPicPr>
            <a:picLocks noChangeAspect="1"/>
          </p:cNvPicPr>
          <p:nvPr/>
        </p:nvPicPr>
        <p:blipFill>
          <a:blip r:embed="rId2"/>
          <a:stretch>
            <a:fillRect/>
          </a:stretch>
        </p:blipFill>
        <p:spPr>
          <a:xfrm>
            <a:off x="5577840" y="228600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6/9</a:t>
            </a: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3: Run the Simulation!</a:t>
            </a:r>
          </a:p>
        </p:txBody>
      </p:sp>
      <p:sp>
        <p:nvSpPr>
          <p:cNvPr id="6" name="TextBox 5"/>
          <p:cNvSpPr txBox="1"/>
          <p:nvPr/>
        </p:nvSpPr>
        <p:spPr>
          <a:xfrm>
            <a:off x="457200" y="1920240"/>
            <a:ext cx="4572000" cy="3657600"/>
          </a:xfrm>
          <a:prstGeom prst="rect">
            <a:avLst/>
          </a:prstGeom>
          <a:noFill/>
        </p:spPr>
        <p:txBody>
          <a:bodyPr wrap="square">
            <a:spAutoFit/>
          </a:bodyPr>
          <a:lstStyle/>
          <a:p>
            <a:pPr>
              <a:defRPr sz="1800" b="1">
                <a:solidFill>
                  <a:srgbClr val="1A4780"/>
                </a:solidFill>
              </a:defRPr>
            </a:pPr>
            <a:r>
              <a:t>Test these scenarios in ModelIt!</a:t>
            </a:r>
          </a:p>
          <a:p>
            <a:pPr>
              <a:spcBef>
                <a:spcPts val="1200"/>
              </a:spcBef>
              <a:defRPr sz="1600" b="1"/>
            </a:pPr>
            <a:r>
              <a:t>Growing City</a:t>
            </a:r>
          </a:p>
          <a:p>
            <a:pPr>
              <a:defRPr sz="1400"/>
            </a:pPr>
            <a:r>
              <a:t>     Increase Population Demand steadily -- observe cascading effects on all resources</a:t>
            </a:r>
          </a:p>
          <a:p>
            <a:pPr>
              <a:spcBef>
                <a:spcPts val="1200"/>
              </a:spcBef>
              <a:defRPr sz="1600" b="1"/>
            </a:pPr>
            <a:r>
              <a:t>Drought Conditions</a:t>
            </a:r>
          </a:p>
          <a:p>
            <a:pPr>
              <a:defRPr sz="1400"/>
            </a:pPr>
            <a:r>
              <a:t>     Reduce Water Availability sharply -- track which systems fail first</a:t>
            </a:r>
          </a:p>
          <a:p>
            <a:pPr>
              <a:spcBef>
                <a:spcPts val="1200"/>
              </a:spcBef>
              <a:defRPr sz="1600" b="1"/>
            </a:pPr>
            <a:r>
              <a:t>Recycling Investment</a:t>
            </a:r>
          </a:p>
          <a:p>
            <a:pPr>
              <a:defRPr sz="1400"/>
            </a:pPr>
            <a:r>
              <a:t>     Increase Wastewater Recycling to maximum -- observe how circular approaches help</a:t>
            </a:r>
          </a:p>
          <a:p>
            <a:br/>
            <a:pPr>
              <a:spcBef>
                <a:spcPts val="1600"/>
              </a:spcBef>
              <a:defRPr sz="1600" b="1">
                <a:solidFill>
                  <a:srgbClr val="2E86AB"/>
                </a:solidFill>
              </a:defRPr>
            </a:pPr>
            <a:r>
              <a:t>Watch the activity graphs change!</a:t>
            </a:r>
          </a:p>
        </p:txBody>
      </p:sp>
      <p:sp>
        <p:nvSpPr>
          <p:cNvPr id="7" name="Rounded Rectangle 6"/>
          <p:cNvSpPr/>
          <p:nvPr/>
        </p:nvSpPr>
        <p:spPr>
          <a:xfrm>
            <a:off x="4846320" y="1920240"/>
            <a:ext cx="3931920" cy="3840480"/>
          </a:xfrm>
          <a:prstGeom prst="roundRect">
            <a:avLst/>
          </a:prstGeom>
          <a:solidFill>
            <a:srgbClr val="F0F5FA"/>
          </a:solidFill>
          <a:ln>
            <a:solidFill>
              <a:srgbClr val="2E86AB"/>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TextBox 7"/>
          <p:cNvSpPr txBox="1"/>
          <p:nvPr/>
        </p:nvSpPr>
        <p:spPr>
          <a:xfrm>
            <a:off x="5029200" y="3657600"/>
            <a:ext cx="3566160" cy="914400"/>
          </a:xfrm>
          <a:prstGeom prst="rect">
            <a:avLst/>
          </a:prstGeom>
          <a:noFill/>
        </p:spPr>
        <p:txBody>
          <a:bodyPr wrap="none">
            <a:spAutoFit/>
          </a:bodyPr>
          <a:lstStyle/>
          <a:p>
            <a:pPr algn="ctr">
              <a:defRPr sz="1100" i="1">
                <a:solidFill>
                  <a:srgbClr val="666666"/>
                </a:solidFill>
              </a:defRPr>
            </a:pPr>
            <a:r>
              <a:t>[ModelIt Platform Screenshot - Simulation Results Graph]</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7/9</a:t>
            </a: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Did We Discover?</a:t>
            </a:r>
          </a:p>
        </p:txBody>
      </p:sp>
      <p:sp>
        <p:nvSpPr>
          <p:cNvPr id="6" name="TextBox 5"/>
          <p:cNvSpPr txBox="1"/>
          <p:nvPr/>
        </p:nvSpPr>
        <p:spPr>
          <a:xfrm>
            <a:off x="548640" y="1920240"/>
            <a:ext cx="5029200" cy="4114800"/>
          </a:xfrm>
          <a:prstGeom prst="rect">
            <a:avLst/>
          </a:prstGeom>
          <a:noFill/>
        </p:spPr>
        <p:txBody>
          <a:bodyPr wrap="square">
            <a:spAutoFit/>
          </a:bodyPr>
          <a:lstStyle/>
          <a:p>
            <a:pPr>
              <a:defRPr sz="1800" b="1">
                <a:solidFill>
                  <a:srgbClr val="1A4780"/>
                </a:solidFill>
              </a:defRPr>
            </a:pPr>
            <a:r>
              <a:t>Our Model Showed Us:</a:t>
            </a:r>
          </a:p>
          <a:p>
            <a:pPr>
              <a:spcBef>
                <a:spcPts val="1000"/>
              </a:spcBef>
              <a:defRPr sz="1500">
                <a:solidFill>
                  <a:srgbClr val="1A1A2E"/>
                </a:solidFill>
              </a:defRPr>
            </a:pPr>
            <a:r>
              <a:t>  *  Water, energy, and food systems are so interconnected that solving one crisis in isolation can worsen the others</a:t>
            </a:r>
          </a:p>
          <a:p>
            <a:pPr>
              <a:spcBef>
                <a:spcPts val="1000"/>
              </a:spcBef>
              <a:defRPr sz="1500">
                <a:solidFill>
                  <a:srgbClr val="1A1A2E"/>
                </a:solidFill>
              </a:defRPr>
            </a:pPr>
            <a:r>
              <a:t>  *  Energy production is the largest industrial water consumer -- power plants use more water than agriculture in many regions</a:t>
            </a:r>
          </a:p>
          <a:p>
            <a:pPr>
              <a:spcBef>
                <a:spcPts val="1000"/>
              </a:spcBef>
              <a:defRPr sz="1500">
                <a:solidFill>
                  <a:srgbClr val="1A1A2E"/>
                </a:solidFill>
              </a:defRPr>
            </a:pPr>
            <a:r>
              <a:t>  *  Population growth creates compounding pressure because each additional person demands ALL three resources simultaneously</a:t>
            </a:r>
          </a:p>
          <a:p>
            <a:pPr>
              <a:spcBef>
                <a:spcPts val="1000"/>
              </a:spcBef>
              <a:defRPr sz="1500">
                <a:solidFill>
                  <a:srgbClr val="1A1A2E"/>
                </a:solidFill>
              </a:defRPr>
            </a:pPr>
            <a:r>
              <a:t>  *  Circular economy approaches like wastewater recycling can partially decouple the systems and reduce competition</a:t>
            </a:r>
          </a:p>
        </p:txBody>
      </p:sp>
      <p:sp>
        <p:nvSpPr>
          <p:cNvPr id="7" name="TextBox 6"/>
          <p:cNvSpPr txBox="1"/>
          <p:nvPr/>
        </p:nvSpPr>
        <p:spPr>
          <a:xfrm>
            <a:off x="548640" y="5029200"/>
            <a:ext cx="5029200" cy="1097280"/>
          </a:xfrm>
          <a:prstGeom prst="rect">
            <a:avLst/>
          </a:prstGeom>
          <a:noFill/>
        </p:spPr>
        <p:txBody>
          <a:bodyPr wrap="square">
            <a:spAutoFit/>
          </a:bodyPr>
          <a:lstStyle/>
          <a:p>
            <a:pPr>
              <a:defRPr sz="1300" i="1">
                <a:solidFill>
                  <a:srgbClr val="2E86AB"/>
                </a:solidFill>
              </a:defRPr>
            </a:pPr>
            <a:r>
              <a:t>Answer: Solving one crisis worsens another because water, energy, and food systems share the same finite resources. Growing more food requires more water AND more energy for irrigation. Producing more energy requires water for cooling. Increasing water treatment requires energy. Population growth multiplies all demands simultaneously. Only integrated nexus thinking that optimizes all three systems together can avoid the trap of solving one problem by creating two more.</a:t>
            </a:r>
          </a:p>
        </p:txBody>
      </p:sp>
      <p:pic>
        <p:nvPicPr>
          <p:cNvPr id="8" name="Picture 7" descr="G09L2-L06-cover.png"/>
          <p:cNvPicPr>
            <a:picLocks noChangeAspect="1"/>
          </p:cNvPicPr>
          <p:nvPr/>
        </p:nvPicPr>
        <p:blipFill>
          <a:blip r:embed="rId2"/>
          <a:stretch>
            <a:fillRect/>
          </a:stretch>
        </p:blipFill>
        <p:spPr>
          <a:xfrm>
            <a:off x="5806440" y="2286000"/>
            <a:ext cx="2743200" cy="274320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8/9</a:t>
            </a: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200" b="1">
                <a:solidFill>
                  <a:srgbClr val="0D1B2A"/>
                </a:solidFill>
              </a:defRPr>
            </a:pPr>
            <a:r>
              <a:t>STEM Challenge: Design a Sustainable City Resource Plan</a:t>
            </a:r>
          </a:p>
        </p:txBody>
      </p:sp>
      <p:sp>
        <p:nvSpPr>
          <p:cNvPr id="6" name="TextBox 5"/>
          <p:cNvSpPr txBox="1"/>
          <p:nvPr/>
        </p:nvSpPr>
        <p:spPr>
          <a:xfrm>
            <a:off x="548640" y="1920240"/>
            <a:ext cx="4754880" cy="4114800"/>
          </a:xfrm>
          <a:prstGeom prst="rect">
            <a:avLst/>
          </a:prstGeom>
          <a:noFill/>
        </p:spPr>
        <p:txBody>
          <a:bodyPr wrap="square">
            <a:spAutoFit/>
          </a:bodyPr>
          <a:lstStyle/>
          <a:p>
            <a:pPr>
              <a:defRPr sz="1800" b="1">
                <a:solidFill>
                  <a:srgbClr val="E67E22"/>
                </a:solidFill>
              </a:defRPr>
            </a:pPr>
            <a:r>
              <a:t>YOUR ENGINEERING MISSION</a:t>
            </a:r>
          </a:p>
          <a:p>
            <a:pPr>
              <a:spcBef>
                <a:spcPts val="1000"/>
              </a:spcBef>
              <a:defRPr sz="1400"/>
            </a:pPr>
            <a:r>
              <a:t>Design an integrated water-energy-food management plan for a growing city that avoids resource trade-off traps.</a:t>
            </a:r>
          </a:p>
          <a:p>
            <a:br/>
            <a:pPr>
              <a:spcBef>
                <a:spcPts val="1000"/>
              </a:spcBef>
              <a:defRPr sz="1600" b="1">
                <a:solidFill>
                  <a:srgbClr val="1A4780"/>
                </a:solidFill>
              </a:defRPr>
            </a:pPr>
            <a:r>
              <a:t>The Challenge:</a:t>
            </a:r>
          </a:p>
          <a:p>
            <a:pPr>
              <a:defRPr sz="1400"/>
            </a:pPr>
            <a:r>
              <a:t>A city of 2 million is expected to grow to 3 million in 15 years. Water supply is already strained, energy costs are rising, and surrounding farmland is being developed. Design a plan that meets all three resource needs sustainably.</a:t>
            </a:r>
          </a:p>
          <a:p>
            <a:br/>
            <a:pPr>
              <a:spcBef>
                <a:spcPts val="1000"/>
              </a:spcBef>
              <a:defRPr sz="1600" b="1">
                <a:solidFill>
                  <a:srgbClr val="1A4780"/>
                </a:solidFill>
              </a:defRPr>
            </a:pPr>
            <a:r>
              <a:t>Think Like an Engineer:</a:t>
            </a:r>
          </a:p>
          <a:p>
            <a:pPr>
              <a:spcBef>
                <a:spcPts val="400"/>
              </a:spcBef>
              <a:defRPr sz="1300"/>
            </a:pPr>
            <a:r>
              <a:t>     *  Which resource bottleneck will hit first given current growth trends?</a:t>
            </a:r>
          </a:p>
          <a:p>
            <a:pPr>
              <a:spcBef>
                <a:spcPts val="400"/>
              </a:spcBef>
              <a:defRPr sz="1300"/>
            </a:pPr>
            <a:r>
              <a:t>     *  How can circular economy approaches reduce resource competition?</a:t>
            </a:r>
          </a:p>
          <a:p>
            <a:pPr>
              <a:spcBef>
                <a:spcPts val="400"/>
              </a:spcBef>
              <a:defRPr sz="1300"/>
            </a:pPr>
            <a:r>
              <a:t>     *  What trade-offs are you willing to accept in your plan?</a:t>
            </a:r>
          </a:p>
        </p:txBody>
      </p:sp>
      <p:pic>
        <p:nvPicPr>
          <p:cNvPr id="7" name="Picture 6" descr="G09L2-L06-stem.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457200" y="5760720"/>
            <a:ext cx="8229600" cy="868680"/>
          </a:xfrm>
          <a:prstGeom prst="rect">
            <a:avLst/>
          </a:prstGeom>
          <a:solidFill>
            <a:srgbClr val="1A237E"/>
          </a:solidFill>
        </p:spPr>
        <p:txBody>
          <a:bodyPr wrap="square" lIns="101600" rIns="101600" tIns="50800" bIns="50800">
            <a:spAutoFit/>
          </a:bodyPr>
          <a:lstStyle/>
          <a:p>
            <a:pPr>
              <a:defRPr sz="1100" b="1">
                <a:solidFill>
                  <a:srgbClr val="FFA500"/>
                </a:solidFill>
              </a:defRPr>
            </a:pPr>
            <a:r>
              <a:t>REAL CAREER CONNECTION:  </a:t>
            </a:r>
            <a:r>
              <a:rPr sz="1100" b="0">
                <a:solidFill>
                  <a:srgbClr val="FFFFFF"/>
                </a:solidFill>
              </a:rPr>
              <a:t>Environmental Systems Engineers design integrated resource management solutions for cities and regions, earning $65,000-$130,000/year at consulting firms, utilities, and government agencies.</a:t>
            </a:r>
            <a:r>
              <a:rPr sz="1100" b="0">
                <a:solidFill>
                  <a:srgbClr val="FFFFFF"/>
                </a:solidFill>
              </a:rPr>
              <a:t> The skills you're using TODAY are the same ones they use on the job!</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9/9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